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274" r:id="rId17"/>
    <p:sldId id="275" r:id="rId18"/>
    <p:sldId id="276" r:id="rId19"/>
    <p:sldId id="277" r:id="rId20"/>
    <p:sldId id="278" r:id="rId21"/>
    <p:sldId id="279" r:id="rId22"/>
    <p:sldId id="280" r:id="rId23"/>
    <p:sldId id="281" r:id="rId24"/>
    <p:sldId id="283" r:id="rId25"/>
    <p:sldId id="284" r:id="rId26"/>
    <p:sldId id="288" r:id="rId27"/>
    <p:sldId id="294" r:id="rId28"/>
    <p:sldId id="295" r:id="rId29"/>
    <p:sldId id="296" r:id="rId30"/>
    <p:sldId id="297" r:id="rId31"/>
    <p:sldId id="298" r:id="rId32"/>
    <p:sldId id="286" r:id="rId33"/>
    <p:sldId id="287" r:id="rId34"/>
    <p:sldId id="289" r:id="rId35"/>
    <p:sldId id="290" r:id="rId36"/>
    <p:sldId id="291" r:id="rId37"/>
    <p:sldId id="299" r:id="rId38"/>
    <p:sldId id="300" r:id="rId3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963" autoAdjust="0"/>
    <p:restoredTop sz="40450" autoAdjust="0"/>
  </p:normalViewPr>
  <p:slideViewPr>
    <p:cSldViewPr>
      <p:cViewPr>
        <p:scale>
          <a:sx n="80" d="100"/>
          <a:sy n="80" d="100"/>
        </p:scale>
        <p:origin x="760" y="424"/>
      </p:cViewPr>
      <p:guideLst>
        <p:guide orient="horz" pos="431"/>
        <p:guide pos="471"/>
        <p:guide pos="5148"/>
        <p:guide orient="horz" pos="4031"/>
        <p:guide orient="horz" pos="3379"/>
      </p:guideLst>
    </p:cSldViewPr>
  </p:slideViewPr>
  <p:notesTextViewPr>
    <p:cViewPr>
      <p:scale>
        <a:sx n="400" d="100"/>
        <a:sy n="400" d="100"/>
      </p:scale>
      <p:origin x="0" y="0"/>
    </p:cViewPr>
  </p:notesTextViewPr>
  <p:notesViewPr>
    <p:cSldViewPr showGuides="1">
      <p:cViewPr>
        <p:scale>
          <a:sx n="100" d="100"/>
          <a:sy n="100" d="100"/>
        </p:scale>
        <p:origin x="1844" y="4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今は、毎月第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ここ</a:t>
            </a:r>
            <a:r>
              <a:rPr lang="en-US" altLang="ja-JP" dirty="0"/>
              <a:t>2</a:t>
            </a:r>
            <a:r>
              <a:rPr lang="ja-JP" altLang="en-US" dirty="0" err="1"/>
              <a:t>、</a:t>
            </a:r>
            <a:r>
              <a:rPr lang="en-US" altLang="ja-JP" dirty="0"/>
              <a:t>3</a:t>
            </a:r>
            <a:r>
              <a:rPr lang="ja-JP" altLang="en-US" dirty="0"/>
              <a:t>年で小中学生に対するプログラミング教育が、国内外で盛り上がってきています。</a:t>
            </a:r>
          </a:p>
          <a:p>
            <a:endParaRPr lang="ja-JP" altLang="en-US" dirty="0"/>
          </a:p>
          <a:p>
            <a:r>
              <a:rPr lang="ja-JP" altLang="en-US" dirty="0"/>
              <a:t>スモウルビーの詳細に入る前に、少しプログラミング教育の現状を紹介したいと思います。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まず、海外の状況ですが、プログラミング教育がもっとも活発に行われているのはアメリカだと言われています。</a:t>
            </a:r>
            <a:r>
              <a:rPr lang="en-US" altLang="ja-JP" dirty="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 http://</a:t>
            </a:r>
            <a:r>
              <a:rPr lang="en-US" altLang="ja-JP" dirty="0" err="1"/>
              <a:t>www.nytimes.com</a:t>
            </a:r>
            <a:r>
              <a:rPr lang="en-US" altLang="ja-JP" dirty="0"/>
              <a:t>/2014/05/11/us/</a:t>
            </a:r>
            <a:r>
              <a:rPr lang="en-US" altLang="ja-JP" dirty="0" err="1"/>
              <a:t>reading-writing-arithmetic-and-lately-coding.html?_r</a:t>
            </a:r>
            <a:r>
              <a:rPr lang="en-US" altLang="ja-JP" dirty="0"/>
              <a:t>=1 ) </a:t>
            </a:r>
            <a:r>
              <a:rPr lang="ja-JP" altLang="en-US" dirty="0"/>
              <a:t>の記事によると、昨年の</a:t>
            </a:r>
            <a:r>
              <a:rPr lang="en-US" altLang="ja-JP" dirty="0"/>
              <a:t>12</a:t>
            </a:r>
            <a:r>
              <a:rPr lang="ja-JP" altLang="en-US" dirty="0"/>
              <a:t>月以降、プログラミングを授業に取り入れた幼稚園～高校３年生までの教員の数は全米で２万人に上ると報道されていました。また、オバマ大統領がプログラミングの必修化は必要であるとの発言をしており、この流れはますます加速するでしょう</a:t>
            </a:r>
          </a:p>
          <a:p>
            <a:endParaRPr lang="ja-JP" altLang="en-US" dirty="0"/>
          </a:p>
          <a:p>
            <a:r>
              <a:rPr lang="ja-JP" altLang="en-US" dirty="0"/>
              <a:t>次に、イギリスでは、今月</a:t>
            </a:r>
            <a:r>
              <a:rPr lang="en-US" altLang="ja-JP" dirty="0"/>
              <a:t>(2014</a:t>
            </a:r>
            <a:r>
              <a:rPr lang="ja-JP" altLang="en-US" dirty="0"/>
              <a:t>年</a:t>
            </a:r>
            <a:r>
              <a:rPr lang="en-US" altLang="ja-JP" dirty="0"/>
              <a:t>9</a:t>
            </a:r>
            <a:r>
              <a:rPr lang="ja-JP" altLang="en-US" dirty="0"/>
              <a:t>月</a:t>
            </a:r>
            <a:r>
              <a:rPr lang="en-US" altLang="ja-JP" dirty="0"/>
              <a:t>)</a:t>
            </a:r>
            <a:r>
              <a:rPr lang="ja-JP" altLang="en-US" dirty="0"/>
              <a:t>から、</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a:t>最後に、エストニアでは初等教育の</a:t>
            </a:r>
            <a:r>
              <a:rPr lang="en-US" altLang="ja-JP" dirty="0"/>
              <a:t>1</a:t>
            </a:r>
            <a:r>
              <a:rPr lang="ja-JP" altLang="en-US" dirty="0"/>
              <a:t>年目からアプリ開発を教えるカリキュラムが実施されています。エストニアは</a:t>
            </a:r>
            <a:r>
              <a:rPr lang="en-US" altLang="ja-JP" dirty="0"/>
              <a:t>Skype</a:t>
            </a:r>
            <a:r>
              <a:rPr lang="ja-JP" altLang="en-US" dirty="0"/>
              <a:t>が生まれた国であることから、</a:t>
            </a:r>
            <a:r>
              <a:rPr lang="en-US" altLang="ja-JP" dirty="0"/>
              <a:t>IT</a:t>
            </a:r>
            <a:r>
              <a:rPr lang="ja-JP" altLang="en-US" dirty="0"/>
              <a:t>振興にあたっては</a:t>
            </a:r>
            <a:r>
              <a:rPr lang="en-US" altLang="ja-JP" dirty="0"/>
              <a:t>Microsoft</a:t>
            </a:r>
            <a:r>
              <a:rPr lang="ja-JP" altLang="en-US" dirty="0"/>
              <a:t>から多くの支援を受けているようです。エストニアにおける</a:t>
            </a:r>
            <a:r>
              <a:rPr lang="en-US" altLang="ja-JP" dirty="0"/>
              <a:t>IT</a:t>
            </a:r>
            <a:r>
              <a:rPr lang="ja-JP" altLang="en-US" dirty="0"/>
              <a:t>産業の重要性はかなり高く、プログラミング教育に積極的に取り組んでいます。</a:t>
            </a:r>
          </a:p>
          <a:p>
            <a:endParaRPr lang="ja-JP" altLang="en-US" dirty="0"/>
          </a:p>
          <a:p>
            <a:r>
              <a:rPr lang="ja-JP" altLang="en-US" dirty="0"/>
              <a:t>その他にも、フィンランドやシンガポールなど多くの国でプログラミング教育を導入する動きが進んでいます。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続いて、日本の動向を紹介します。</a:t>
            </a:r>
          </a:p>
          <a:p>
            <a:endParaRPr lang="ja-JP" altLang="en-US" dirty="0"/>
          </a:p>
          <a:p>
            <a:r>
              <a:rPr lang="ja-JP" altLang="en-US" dirty="0"/>
              <a:t>日本では、まず、</a:t>
            </a:r>
            <a:r>
              <a:rPr lang="en-US" altLang="ja-JP" dirty="0"/>
              <a:t>2008</a:t>
            </a:r>
            <a:r>
              <a:rPr lang="ja-JP" altLang="en-US" dirty="0"/>
              <a:t>年の学習指導要領の改訂により中学校技術家庭科での「プログラムによる計測と制御」が必修化し、</a:t>
            </a:r>
            <a:r>
              <a:rPr lang="en-US" altLang="ja-JP" dirty="0"/>
              <a:t>2012</a:t>
            </a:r>
            <a:r>
              <a:rPr lang="ja-JP" altLang="en-US" dirty="0"/>
              <a:t>年度から完全実施となっています。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一方で、民間の活動も活発に行われています。</a:t>
            </a:r>
          </a:p>
          <a:p>
            <a:endParaRPr lang="ja-JP" altLang="en-US" dirty="0"/>
          </a:p>
          <a:p>
            <a:r>
              <a:rPr lang="ja-JP" altLang="en-US" dirty="0"/>
              <a:t>最近話題になっているのが、</a:t>
            </a:r>
            <a:r>
              <a:rPr lang="en-US" altLang="ja-JP" dirty="0"/>
              <a:t>PEG</a:t>
            </a:r>
            <a:r>
              <a:rPr lang="ja-JP" altLang="en-US" dirty="0"/>
              <a:t>と呼ばれるプログラミング学習普及プロジェクトです。</a:t>
            </a:r>
            <a:r>
              <a:rPr lang="en-US" altLang="ja-JP" dirty="0"/>
              <a:t>PEG</a:t>
            </a:r>
            <a:r>
              <a:rPr lang="ja-JP" altLang="en-US" dirty="0"/>
              <a:t>は、こども向けのワークショップを開催している</a:t>
            </a:r>
            <a:r>
              <a:rPr lang="en-US" altLang="ja-JP" dirty="0" err="1"/>
              <a:t>NPO</a:t>
            </a:r>
            <a:r>
              <a:rPr lang="ja-JP" altLang="en-US" dirty="0"/>
              <a:t>法人の</a:t>
            </a:r>
            <a:r>
              <a:rPr lang="en-US" altLang="ja-JP" dirty="0"/>
              <a:t>CANVAS</a:t>
            </a:r>
            <a:r>
              <a:rPr lang="ja-JP" altLang="en-US" dirty="0"/>
              <a:t>と</a:t>
            </a:r>
            <a:r>
              <a:rPr lang="en-US" altLang="ja-JP" dirty="0"/>
              <a:t>Google</a:t>
            </a:r>
            <a:r>
              <a:rPr lang="ja-JP" altLang="en-US" dirty="0"/>
              <a:t>による協同プロジェクトで、日本全国でのワークショップの開催や合計</a:t>
            </a:r>
            <a:r>
              <a:rPr lang="en-US" altLang="ja-JP" dirty="0"/>
              <a:t>5000</a:t>
            </a:r>
            <a:r>
              <a:rPr lang="ja-JP" altLang="en-US" dirty="0"/>
              <a:t>台の</a:t>
            </a:r>
            <a:r>
              <a:rPr lang="en-US" altLang="ja-JP" dirty="0" err="1"/>
              <a:t>RaspberyPI</a:t>
            </a:r>
            <a:r>
              <a:rPr lang="ja-JP" altLang="en-US" dirty="0"/>
              <a:t>の提供などを行っています</a:t>
            </a:r>
            <a:r>
              <a:rPr lang="ja-JP" altLang="en-US" dirty="0" err="1"/>
              <a:t>。。</a:t>
            </a:r>
            <a:endParaRPr lang="ja-JP" altLang="en-US" dirty="0"/>
          </a:p>
          <a:p>
            <a:endParaRPr lang="ja-JP" altLang="en-US" dirty="0"/>
          </a:p>
          <a:p>
            <a:r>
              <a:rPr lang="ja-JP" altLang="en-US" dirty="0"/>
              <a:t>これ以外にも、</a:t>
            </a:r>
            <a:r>
              <a:rPr lang="en-US" altLang="ja-JP" dirty="0"/>
              <a:t>Life 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の学習塾形式のものや、</a:t>
            </a:r>
            <a:r>
              <a:rPr lang="en-US" altLang="ja-JP" dirty="0" err="1"/>
              <a:t>TENTO</a:t>
            </a:r>
            <a:r>
              <a:rPr lang="ja-JP" altLang="en-US" dirty="0"/>
              <a:t>という団体が実施している個別指導塾形式のものなどがあります。</a:t>
            </a:r>
          </a:p>
          <a:p>
            <a:endParaRPr lang="ja-JP" altLang="en-US" dirty="0"/>
          </a:p>
          <a:p>
            <a:r>
              <a:rPr lang="ja-JP" altLang="en-US" dirty="0" smtClean="0"/>
              <a:t>このように海外</a:t>
            </a:r>
            <a:r>
              <a:rPr lang="ja-JP" altLang="en-US" dirty="0"/>
              <a:t>だけでなく日本でもプログラミング教育が大変盛り上がってきています。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じゃあ、それ、</a:t>
            </a:r>
            <a:r>
              <a:rPr kumimoji="1" lang="en-US" altLang="ja-JP" dirty="0" smtClean="0"/>
              <a:t>Ruby</a:t>
            </a:r>
            <a:r>
              <a:rPr kumimoji="1" lang="ja-JP" altLang="en-US" dirty="0" smtClean="0"/>
              <a:t>で！</a:t>
            </a:r>
            <a:r>
              <a:rPr kumimoji="1" lang="ja-JP" altLang="en-US" dirty="0" err="1" smtClean="0"/>
              <a:t>って</a:t>
            </a:r>
            <a:r>
              <a:rPr kumimoji="1" lang="ja-JP" altLang="en-US" dirty="0" smtClean="0"/>
              <a:t>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はまつもとさんが在籍しているということで有名ですが、せっかくの機会なので少しだけ</a:t>
            </a:r>
            <a:r>
              <a:rPr lang="en-US" altLang="ja-JP" dirty="0"/>
              <a:t>NaCl</a:t>
            </a:r>
            <a:r>
              <a:rPr lang="ja-JP" altLang="en-US" dirty="0"/>
              <a:t>の紹介をします。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r>
              <a:rPr lang="ja-JP" altLang="en-US" dirty="0" smtClean="0"/>
              <a:t>。</a:t>
            </a:r>
            <a:endParaRPr lang="en-US" altLang="ja-JP" dirty="0" smtClean="0"/>
          </a:p>
          <a:p>
            <a:r>
              <a:rPr lang="ja-JP" altLang="en-US" dirty="0" smtClean="0"/>
              <a:t>約</a:t>
            </a:r>
            <a:r>
              <a:rPr lang="en-US" altLang="ja-JP" dirty="0" smtClean="0"/>
              <a:t>50</a:t>
            </a:r>
            <a:r>
              <a:rPr lang="ja-JP" altLang="en-US" dirty="0" smtClean="0"/>
              <a:t>人の技術者が在籍しています。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の約</a:t>
            </a:r>
            <a:r>
              <a:rPr lang="en-US" altLang="ja-JP" dirty="0"/>
              <a:t>60</a:t>
            </a:r>
            <a:r>
              <a:rPr lang="ja-JP" altLang="en-US" dirty="0"/>
              <a:t>人の従業員のうち、その半分である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479884"/>
            <a:ext cx="6974287" cy="2000548"/>
          </a:xfrm>
          <a:prstGeom prst="rect">
            <a:avLst/>
          </a:prstGeom>
          <a:noFill/>
        </p:spPr>
        <p:txBody>
          <a:bodyPr wrap="square" rtlCol="0">
            <a:spAutoFit/>
          </a:bodyPr>
          <a:lstStyle/>
          <a:p>
            <a:pPr algn="r"/>
            <a:r>
              <a:rPr lang="en-US" altLang="ja-JP" sz="4800" dirty="0" smtClean="0"/>
              <a:t>The Boy Scouts for</a:t>
            </a:r>
          </a:p>
          <a:p>
            <a:pPr algn="r"/>
            <a:r>
              <a:rPr lang="en-US" altLang="ja-JP" sz="4800" dirty="0" smtClean="0"/>
              <a:t>Ruby programmin</a:t>
            </a:r>
            <a:r>
              <a:rPr lang="en-US" altLang="ja-JP" sz="48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dirty="0" smtClean="0"/>
              <a:t>≒</a:t>
            </a:r>
            <a:endParaRPr lang="en-US" altLang="ja-JP" sz="2800" b="1" dirty="0" smtClean="0"/>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3102652" y="2006004"/>
            <a:ext cx="4025628" cy="2215991"/>
          </a:xfrm>
          <a:prstGeom prst="rect">
            <a:avLst/>
          </a:prstGeom>
          <a:noFill/>
        </p:spPr>
        <p:txBody>
          <a:bodyPr wrap="square" rtlCol="0">
            <a:spAutoFit/>
          </a:bodyPr>
          <a:lstStyle/>
          <a:p>
            <a:r>
              <a:rPr lang="en-US" altLang="ja-JP" sz="13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Kids</a:t>
            </a:r>
            <a:endParaRPr lang="en-US" altLang="ja-JP" sz="138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2862322"/>
          </a:xfrm>
          <a:prstGeom prst="rect">
            <a:avLst/>
          </a:prstGeom>
          <a:noFill/>
        </p:spPr>
        <p:txBody>
          <a:bodyPr wrap="square" rtlCol="0">
            <a:spAutoFit/>
          </a:bodyPr>
          <a:lstStyle/>
          <a:p>
            <a:r>
              <a:rPr lang="en-US" altLang="ja-JP" sz="6000" dirty="0" smtClean="0">
                <a:solidFill>
                  <a:srgbClr val="FF6633"/>
                </a:solidFill>
              </a:rPr>
              <a:t>A</a:t>
            </a:r>
            <a:r>
              <a:rPr lang="en-US" altLang="ja-JP" sz="6000" dirty="0" smtClean="0"/>
              <a:t>lphabet</a:t>
            </a:r>
          </a:p>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But</a:t>
            </a:r>
            <a:r>
              <a:rPr lang="en-US" altLang="ja-JP" sz="6000" dirty="0" smtClean="0"/>
              <a:t> </a:t>
            </a:r>
            <a:r>
              <a:rPr lang="en-US" altLang="ja-JP" sz="4800" dirty="0" smtClean="0"/>
              <a:t>Japanese kids…</a:t>
            </a:r>
            <a:endParaRPr lang="en-US" altLang="ja-JP" sz="6000" dirty="0"/>
          </a:p>
        </p:txBody>
      </p:sp>
      <p:sp>
        <p:nvSpPr>
          <p:cNvPr id="3" name="乗算記号 2"/>
          <p:cNvSpPr/>
          <p:nvPr/>
        </p:nvSpPr>
        <p:spPr>
          <a:xfrm>
            <a:off x="765964" y="369000"/>
            <a:ext cx="6867723" cy="6921000"/>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35974" y="1809000"/>
            <a:ext cx="7436476" cy="2215991"/>
          </a:xfrm>
          <a:prstGeom prst="rect">
            <a:avLst/>
          </a:prstGeom>
          <a:noFill/>
        </p:spPr>
        <p:txBody>
          <a:bodyPr wrap="square" rtlCol="0">
            <a:spAutoFit/>
          </a:bodyPr>
          <a:lstStyle/>
          <a:p>
            <a:r>
              <a:rPr lang="en-US" altLang="ja-JP" sz="7200" dirty="0" smtClean="0">
                <a:solidFill>
                  <a:srgbClr val="FF6633"/>
                </a:solidFill>
                <a:effectLst>
                  <a:outerShdw blurRad="50800" dist="101600" dir="5400000" algn="t" rotWithShape="0">
                    <a:prstClr val="black">
                      <a:alpha val="40000"/>
                    </a:prstClr>
                  </a:outerShdw>
                </a:effectLst>
              </a:rPr>
              <a:t>C</a:t>
            </a:r>
            <a:r>
              <a:rPr lang="en-US" altLang="ja-JP" sz="6000" dirty="0" smtClean="0">
                <a:effectLst>
                  <a:outerShdw blurRad="50800" dist="101600" dir="5400000" algn="t" rotWithShape="0">
                    <a:prstClr val="black">
                      <a:alpha val="40000"/>
                    </a:prstClr>
                  </a:outerShdw>
                </a:effectLst>
              </a:rPr>
              <a:t>hildren wanted to be more </a:t>
            </a:r>
            <a:r>
              <a:rPr lang="en-US" altLang="ja-JP" sz="6600" dirty="0" smtClean="0">
                <a:solidFill>
                  <a:srgbClr val="FF6633"/>
                </a:solidFill>
                <a:effectLst>
                  <a:outerShdw blurRad="50800" dist="101600" dir="5400000" algn="t" rotWithShape="0">
                    <a:prstClr val="black">
                      <a:alpha val="40000"/>
                    </a:prstClr>
                  </a:outerShdw>
                </a:effectLst>
              </a:rPr>
              <a:t>difficult!</a:t>
            </a:r>
            <a:endParaRPr lang="en-US" altLang="ja-JP" sz="48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5152644" y="2737770"/>
            <a:ext cx="2593025" cy="990063"/>
          </a:xfrm>
          <a:prstGeom prst="rect">
            <a:avLst/>
          </a:prstGeom>
        </p:spPr>
      </p:pic>
      <p:sp>
        <p:nvSpPr>
          <p:cNvPr id="5" name="右矢印 4"/>
          <p:cNvSpPr/>
          <p:nvPr/>
        </p:nvSpPr>
        <p:spPr>
          <a:xfrm rot="1980991">
            <a:off x="1344518" y="2639382"/>
            <a:ext cx="5169120" cy="98866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1452206" y="226472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5448183" y="354104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0" y="934388"/>
            <a:ext cx="5162326" cy="5162326"/>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401782" y="4173469"/>
            <a:ext cx="2825676" cy="1323439"/>
          </a:xfrm>
          <a:prstGeom prst="rect">
            <a:avLst/>
          </a:prstGeom>
        </p:spPr>
        <p:txBody>
          <a:bodyPr wrap="square">
            <a:spAutoFit/>
          </a:bodyPr>
          <a:lstStyle/>
          <a:p>
            <a:r>
              <a:rPr lang="en-US" altLang="ja-JP" sz="4000" dirty="0" smtClean="0"/>
              <a:t>“</a:t>
            </a:r>
            <a:r>
              <a:rPr lang="en-US" altLang="ja-JP" sz="4000" dirty="0" err="1" smtClean="0"/>
              <a:t>Blockly’s</a:t>
            </a:r>
            <a:endParaRPr lang="en-US" altLang="ja-JP" sz="4000" dirty="0"/>
          </a:p>
          <a:p>
            <a:r>
              <a:rPr lang="en-US" altLang="ja-JP" sz="4000" dirty="0" smtClean="0"/>
              <a:t>  XML”</a:t>
            </a:r>
            <a:endParaRPr lang="ja-JP" altLang="en-US" sz="40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grpSp>
        <p:nvGrpSpPr>
          <p:cNvPr id="8" name="グループ化 7"/>
          <p:cNvGrpSpPr/>
          <p:nvPr/>
        </p:nvGrpSpPr>
        <p:grpSpPr>
          <a:xfrm>
            <a:off x="5397338" y="4724697"/>
            <a:ext cx="3592092" cy="620949"/>
            <a:chOff x="5498194" y="5053688"/>
            <a:chExt cx="3592092" cy="620949"/>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463989" y="5053688"/>
              <a:ext cx="1626297" cy="620949"/>
            </a:xfrm>
            <a:prstGeom prst="rect">
              <a:avLst/>
            </a:prstGeom>
          </p:spPr>
        </p:pic>
        <p:sp>
          <p:nvSpPr>
            <p:cNvPr id="6" name="右矢印 5"/>
            <p:cNvSpPr/>
            <p:nvPr/>
          </p:nvSpPr>
          <p:spPr>
            <a:xfrm>
              <a:off x="5830320" y="5104907"/>
              <a:ext cx="1666983"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5498194" y="512476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65" y="1205101"/>
            <a:ext cx="10983707" cy="6174000"/>
          </a:xfrm>
          <a:prstGeom prst="rect">
            <a:avLst/>
          </a:prstGeom>
        </p:spPr>
      </p:pic>
      <p:sp>
        <p:nvSpPr>
          <p:cNvPr id="4" name="正方形/長方形 3"/>
          <p:cNvSpPr/>
          <p:nvPr/>
        </p:nvSpPr>
        <p:spPr>
          <a:xfrm>
            <a:off x="-15586" y="1184128"/>
            <a:ext cx="9159586" cy="62153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91460" y="6579000"/>
            <a:ext cx="7695000" cy="338554"/>
          </a:xfrm>
          <a:prstGeom prst="rect">
            <a:avLst/>
          </a:prstGeom>
        </p:spPr>
        <p:txBody>
          <a:bodyPr wrap="square">
            <a:spAutoFit/>
          </a:bodyPr>
          <a:lstStyle/>
          <a:p>
            <a:pPr algn="r"/>
            <a:r>
              <a:rPr lang="ja-JP" altLang="en-US" sz="1600" dirty="0" smtClean="0">
                <a:solidFill>
                  <a:schemeClr val="tx1">
                    <a:lumMod val="50000"/>
                    <a:lumOff val="50000"/>
                  </a:schemeClr>
                </a:solidFill>
              </a:rPr>
              <a:t>http://mashable.com/2014/05/20/surface-pro-3-macbook-air-compared/</a:t>
            </a:r>
            <a:endParaRPr lang="ja-JP" altLang="en-US" sz="1600" dirty="0">
              <a:solidFill>
                <a:schemeClr val="tx1">
                  <a:lumMod val="50000"/>
                  <a:lumOff val="50000"/>
                </a:schemeClr>
              </a:solidFill>
            </a:endParaRPr>
          </a:p>
        </p:txBody>
      </p:sp>
      <p:sp>
        <p:nvSpPr>
          <p:cNvPr id="5" name="テキスト ボックス 4"/>
          <p:cNvSpPr txBox="1"/>
          <p:nvPr/>
        </p:nvSpPr>
        <p:spPr>
          <a:xfrm>
            <a:off x="620070" y="2051576"/>
            <a:ext cx="4511817" cy="923330"/>
          </a:xfrm>
          <a:prstGeom prst="rect">
            <a:avLst/>
          </a:prstGeom>
          <a:noFill/>
        </p:spPr>
        <p:txBody>
          <a:bodyPr wrap="square" rtlCol="0">
            <a:spAutoFit/>
          </a:bodyPr>
          <a:lstStyle/>
          <a:p>
            <a:r>
              <a:rPr lang="en-US" altLang="ja-JP" sz="5400" dirty="0" smtClean="0">
                <a:solidFill>
                  <a:srgbClr val="FF6633"/>
                </a:solidFill>
              </a:rPr>
              <a:t>P</a:t>
            </a:r>
            <a:r>
              <a:rPr lang="en-US" altLang="ja-JP" sz="4400" dirty="0" smtClean="0"/>
              <a:t>rogramming</a:t>
            </a:r>
            <a:endParaRPr lang="en-US" altLang="ja-JP" sz="5400" dirty="0" smtClean="0"/>
          </a:p>
        </p:txBody>
      </p:sp>
      <p:sp>
        <p:nvSpPr>
          <p:cNvPr id="6" name="テキスト ボックス 5"/>
          <p:cNvSpPr txBox="1"/>
          <p:nvPr/>
        </p:nvSpPr>
        <p:spPr>
          <a:xfrm>
            <a:off x="5427000" y="2022363"/>
            <a:ext cx="3195000" cy="1077218"/>
          </a:xfrm>
          <a:prstGeom prst="rect">
            <a:avLst/>
          </a:prstGeom>
          <a:noFill/>
        </p:spPr>
        <p:txBody>
          <a:bodyPr wrap="square" rtlCol="0">
            <a:spAutoFit/>
          </a:bodyPr>
          <a:lstStyle/>
          <a:p>
            <a:r>
              <a:rPr lang="en-US" altLang="ja-JP" sz="3200" dirty="0" smtClean="0">
                <a:solidFill>
                  <a:srgbClr val="FF6633"/>
                </a:solidFill>
              </a:rPr>
              <a:t>C</a:t>
            </a:r>
            <a:r>
              <a:rPr lang="en-US" altLang="ja-JP" sz="2400" dirty="0" smtClean="0"/>
              <a:t>reativity and</a:t>
            </a:r>
          </a:p>
          <a:p>
            <a:r>
              <a:rPr lang="en-US" altLang="ja-JP" sz="3200" dirty="0" smtClean="0">
                <a:solidFill>
                  <a:srgbClr val="FF6633"/>
                </a:solidFill>
              </a:rPr>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82135" y="1913464"/>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プログラミング少年</a:t>
            </a:r>
            <a:r>
              <a:rPr lang="ja-JP" altLang="en-US" sz="3200" b="1" dirty="0" smtClean="0">
                <a:solidFill>
                  <a:srgbClr val="FF6633"/>
                </a:solidFill>
              </a:rPr>
              <a:t>団</a:t>
            </a:r>
            <a:endParaRPr lang="en-US" altLang="ja-JP" sz="44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p:txBody>
      </p:sp>
    </p:spTree>
    <p:extLst>
      <p:ext uri="{BB962C8B-B14F-4D97-AF65-F5344CB8AC3E}">
        <p14:creationId xmlns:p14="http://schemas.microsoft.com/office/powerpoint/2010/main" val="1700220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126000"/>
            <a:ext cx="10297190" cy="6893337"/>
          </a:xfrm>
          <a:prstGeom prst="rect">
            <a:avLst/>
          </a:prstGeom>
        </p:spPr>
      </p:pic>
      <p:sp>
        <p:nvSpPr>
          <p:cNvPr id="2" name="テキスト ボックス 1"/>
          <p:cNvSpPr txBox="1"/>
          <p:nvPr/>
        </p:nvSpPr>
        <p:spPr>
          <a:xfrm>
            <a:off x="738901" y="459000"/>
            <a:ext cx="7505670" cy="4524315"/>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a:t>
            </a:r>
          </a:p>
          <a:p>
            <a:pPr algn="ct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a:t>
            </a:r>
            <a:r>
              <a:rPr lang="en-US" altLang="ja-JP" sz="3600" dirty="0" err="1" smtClean="0"/>
              <a:t>:Ruby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3102652" y="2006004"/>
            <a:ext cx="4025628" cy="2215991"/>
          </a:xfrm>
          <a:prstGeom prst="rect">
            <a:avLst/>
          </a:prstGeom>
          <a:noFill/>
        </p:spPr>
        <p:txBody>
          <a:bodyPr wrap="square" rtlCol="0">
            <a:spAutoFit/>
          </a:bodyPr>
          <a:lstStyle/>
          <a:p>
            <a:r>
              <a:rPr lang="en-US" altLang="ja-JP" sz="13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Kids</a:t>
            </a:r>
            <a:endParaRPr lang="en-US" altLang="ja-JP" sz="138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000" y="684213"/>
            <a:ext cx="4564086" cy="409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1262</TotalTime>
  <Words>3257</Words>
  <Application>Microsoft Office PowerPoint</Application>
  <PresentationFormat>画面に合わせる (4:3)</PresentationFormat>
  <Paragraphs>403</Paragraphs>
  <Slides>38</Slides>
  <Notes>37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135</cp:revision>
  <dcterms:created xsi:type="dcterms:W3CDTF">2014-09-17T02:10:41Z</dcterms:created>
  <dcterms:modified xsi:type="dcterms:W3CDTF">2014-09-17T23:13:20Z</dcterms:modified>
</cp:coreProperties>
</file>